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85" r:id="rId4"/>
    <p:sldId id="291" r:id="rId5"/>
    <p:sldId id="328" r:id="rId6"/>
    <p:sldId id="329" r:id="rId7"/>
    <p:sldId id="292" r:id="rId8"/>
    <p:sldId id="293" r:id="rId9"/>
    <p:sldId id="294" r:id="rId10"/>
    <p:sldId id="286" r:id="rId11"/>
    <p:sldId id="287" r:id="rId12"/>
    <p:sldId id="288" r:id="rId13"/>
    <p:sldId id="289" r:id="rId14"/>
    <p:sldId id="290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270" r:id="rId49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>
        <p:scale>
          <a:sx n="94" d="100"/>
          <a:sy n="94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12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1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5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2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8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58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36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xmlns="" id="{34461041-8413-4023-ABA7-9E499B0AD9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8CF494-E166-49D6-B2D7-A06985646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355" y="4374204"/>
            <a:ext cx="9818390" cy="1029308"/>
          </a:xfrm>
        </p:spPr>
        <p:txBody>
          <a:bodyPr>
            <a:normAutofit/>
          </a:bodyPr>
          <a:lstStyle/>
          <a:p>
            <a:r>
              <a:rPr lang="en-US" sz="3300" dirty="0"/>
              <a:t/>
            </a:r>
            <a:br>
              <a:rPr lang="en-US" sz="3300" dirty="0"/>
            </a:br>
            <a:r>
              <a:rPr lang="en-US" sz="3300" dirty="0"/>
              <a:t>Database &amp; Database Applications</a:t>
            </a:r>
            <a:endParaRPr lang="ar-JO" sz="3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BBC6F8C-91A2-4939-B069-9E5C57B29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355" y="5684225"/>
            <a:ext cx="9872980" cy="636673"/>
          </a:xfrm>
        </p:spPr>
        <p:txBody>
          <a:bodyPr>
            <a:normAutofit/>
          </a:bodyPr>
          <a:lstStyle/>
          <a:p>
            <a:r>
              <a:rPr lang="en-US" sz="2000" dirty="0">
                <a:cs typeface="Cairo" panose="00000500000000000000" pitchFamily="2" charset="-78"/>
              </a:rPr>
              <a:t> </a:t>
            </a:r>
            <a:r>
              <a:rPr lang="en-US" altLang="ar-SA" sz="2000" dirty="0">
                <a:cs typeface="Cairo" panose="00000500000000000000" pitchFamily="2" charset="-78"/>
              </a:rPr>
              <a:t>Chapter 3:Entity-Relationship Model</a:t>
            </a:r>
            <a:endParaRPr lang="ar-JO" sz="2000" dirty="0"/>
          </a:p>
        </p:txBody>
      </p:sp>
      <p:pic>
        <p:nvPicPr>
          <p:cNvPr id="1026" name="Picture 2" descr="Philadelphia University in Jordan">
            <a:extLst>
              <a:ext uri="{FF2B5EF4-FFF2-40B4-BE49-F238E27FC236}">
                <a16:creationId xmlns:a16="http://schemas.microsoft.com/office/drawing/2014/main" xmlns="" id="{3DB2C1BE-09AF-4A56-9C00-B496D6FBC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2710" y="-478630"/>
            <a:ext cx="9824112" cy="2962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045" name="Straight Connector 1044">
            <a:extLst>
              <a:ext uri="{FF2B5EF4-FFF2-40B4-BE49-F238E27FC236}">
                <a16:creationId xmlns:a16="http://schemas.microsoft.com/office/drawing/2014/main" xmlns="" id="{F05BCF04-4702-43D0-BE8F-DBF6C2F651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xmlns="" id="{53B4A494-ED20-47DD-A927-05EA273B0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238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20C14-EDAB-1D3F-AF4A-36806A3BE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Attributes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9211A6-E8FA-77EE-DA57-625305F8D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has a set of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Attribute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 that describes it.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Attributes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are properties used to describe an entity.</a:t>
            </a:r>
          </a:p>
          <a:p>
            <a:pPr marL="800100" marR="0" lvl="1" indent="-16192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Person(SSN, Name, Address, Job-description, Salary).</a:t>
            </a:r>
          </a:p>
          <a:p>
            <a:pPr marL="800100" marR="0" lvl="1" indent="-16192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 entity will have a value for each of its attributes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(999-010-201, John Smith, ‘20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Alebany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Rd, Cardiff, UK’, ‘Manager’, 2500)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properties of an entity set are called attributes of the entity set. </a:t>
            </a:r>
          </a:p>
          <a:p>
            <a:pPr marL="800100" marR="0" lvl="1" indent="-16192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Students: SSN, Name, Address, GPA, Status, ... </a:t>
            </a:r>
          </a:p>
          <a:p>
            <a:pPr marL="800100" marR="0" lvl="1" indent="-161925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Books: Title, ISBN, Authors, Publisher, Year, ...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4045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4CE6F5-456E-50CA-A311-1FB805F9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Types of Attributes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A6234F-D8AA-E6D9-B6BA-D7F89C621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Simple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(or </a:t>
            </a:r>
            <a:r>
              <a:rPr kumimoji="0" lang="en-US" sz="2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atomic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) attribute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Composite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single-valued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multi-valued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stored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Derived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-attributes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13264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5D87570-BAC4-5FF2-68EB-61F224443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Simple vs. Composite </a:t>
            </a:r>
            <a:endParaRPr lang="ar-JO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827D6C03-38A8-B2E3-F766-FB6C026D82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Simple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(or </a:t>
            </a:r>
            <a:r>
              <a:rPr kumimoji="0" lang="en-US" sz="2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atomic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) attribute is a one which cannot be divided into smaller parts.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Examples: SSN, GPA, Salary.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Composite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 is an attribute which can be divided into smaller subparts, these subparts represent more basic attributes with independent meanings of their own.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Examples: Name: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First_Name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Middle_Name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Last_Name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Address: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Street_Address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City, State, Zip code.</a:t>
            </a:r>
          </a:p>
          <a:p>
            <a:endParaRPr lang="ar-JO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749496D0-BB75-AB87-C580-F533FF602D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16688" y="2762728"/>
            <a:ext cx="4638675" cy="246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88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DDF68-1B5A-1DA5-61CC-955B65C2F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Single-valued vs. Multi-valued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7F930C-E4C9-BA72-8754-F3951010A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single-valued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 is a one which has one (single) value for a particular entity.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Example: Age,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BirthDate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multi-valued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 is a one which may have one or more values for the same entity.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College Degrees for Person: 0, 1, 2, 3, …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Color for a Car: 1, 2, …..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Authors of Books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Phone Number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63173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946D6-3628-70A4-3211-97362910D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Stored vs. Derived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6BADDF-292F-F401-C1A5-ADE1A8738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stored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 is a one whose value is explicitly stored in the database.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e.g. name, birth-date.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Derived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-attributes: whose values are computed from other attributes.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Age from Birthdate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Annual Salary from Monthly Salary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NoOfEmployees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==&gt; Count number of employees in the Employee table.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9123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6D184D-B100-E859-7A68-42D74009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Null Values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020A89-BC32-39D4-8395-85E228141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 attribute may have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null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as its value.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Null may mean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not applicable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(college degree)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Unknown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857250" marR="0" lvl="2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Missing (height of Ali)</a:t>
            </a:r>
          </a:p>
          <a:p>
            <a:pPr marL="857250" marR="0" lvl="2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Not known (home phone for Ali).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36922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BFB723-E1A1-CBCC-41BC-613557BD5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Keys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3A38DB-C962-D00D-471F-98C4371E4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Key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attribute is an attribute whose values are </a:t>
            </a:r>
            <a:r>
              <a:rPr kumimoji="0" lang="en-US" sz="2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distinct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unique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) for a given entity type.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Keys may be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simple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: one attribute (SSN), or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composite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: a set of attributes whose values together uniquely identify an entity type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Name(first name, father name, grandfather name, family name)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431689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68E379-85AF-1D7A-F92A-516C24954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Relationship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34B2A1-5243-2A00-8CE6-9866B96CD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relationship type is represented as </a:t>
            </a:r>
            <a:r>
              <a:rPr kumimoji="0" lang="en-US" sz="2100" b="0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diamond-shaped box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which is connected by straight lines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2E45F36D-121E-1979-DE34-B1847904921A}"/>
              </a:ext>
            </a:extLst>
          </p:cNvPr>
          <p:cNvGrpSpPr/>
          <p:nvPr/>
        </p:nvGrpSpPr>
        <p:grpSpPr>
          <a:xfrm>
            <a:off x="2773680" y="3703631"/>
            <a:ext cx="6705600" cy="1066800"/>
            <a:chOff x="2554704" y="3623732"/>
            <a:chExt cx="6705600" cy="1066800"/>
          </a:xfrm>
        </p:grpSpPr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xmlns="" id="{46E93E57-5EDA-935D-D09B-36006331C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304" y="3623732"/>
              <a:ext cx="3048000" cy="1066800"/>
            </a:xfrm>
            <a:prstGeom prst="flowChartDecis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Monospac821 BT" pitchFamily="49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ar-JO" altLang="en-US"/>
            </a:p>
          </p:txBody>
        </p:sp>
        <p:sp>
          <p:nvSpPr>
            <p:cNvPr id="5" name="Line 5">
              <a:extLst>
                <a:ext uri="{FF2B5EF4-FFF2-40B4-BE49-F238E27FC236}">
                  <a16:creationId xmlns:a16="http://schemas.microsoft.com/office/drawing/2014/main" xmlns="" id="{AE34989A-36BC-A993-3A52-18F1551CAF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54704" y="4157132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xmlns="" id="{C09A4063-F6EA-2824-1DBA-3A7CF5474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55304" y="4157132"/>
              <a:ext cx="1905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543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715C67-3010-3BBD-AC3F-35E72637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Relationship Degree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B3A25D-EB6A-1786-ACA0-AE2F9D49E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Degree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of a relationship type is the number of participating entity types: </a:t>
            </a: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binary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relationships, </a:t>
            </a: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ternary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relationships, ….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FFDE136-B9D8-D84F-34F1-2462D6DE7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5618" y="3080756"/>
            <a:ext cx="4730033" cy="207806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6C25886-0282-A918-2D0B-C66FAF4540CC}"/>
              </a:ext>
            </a:extLst>
          </p:cNvPr>
          <p:cNvSpPr/>
          <p:nvPr/>
        </p:nvSpPr>
        <p:spPr>
          <a:xfrm>
            <a:off x="6971989" y="5365764"/>
            <a:ext cx="2277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Ternary Relationships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513D909-CEFB-5E73-B132-80C00A1F4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6952" y="3245554"/>
            <a:ext cx="4362615" cy="123348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2BAAD8-CF2D-A3B7-B925-72E9F75B147E}"/>
              </a:ext>
            </a:extLst>
          </p:cNvPr>
          <p:cNvSpPr/>
          <p:nvPr/>
        </p:nvSpPr>
        <p:spPr>
          <a:xfrm>
            <a:off x="2574508" y="5365764"/>
            <a:ext cx="2255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latin typeface="Times New Roman" panose="02020603050405020304" pitchFamily="18" charset="0"/>
              </a:rPr>
              <a:t>Binary Relationships</a:t>
            </a:r>
            <a:endParaRPr lang="en-US" altLang="en-US" sz="14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069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C8B569-EEE4-F0D8-1984-CEB61E1B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Recursive Relationships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1FD868-26B2-054A-139C-0E909762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role 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signifies the role that a participating entity from the entity type plays in each relationship instance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So, entity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plays the role of a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supervisor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while entity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e2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plays the role of a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supervisee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0FEAD86-174A-8598-F847-FF0306CC9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860" y="3625797"/>
            <a:ext cx="3048000" cy="10668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SzPct val="69000"/>
              <a:buFont typeface="Wingdings" panose="05000000000000000000" pitchFamily="2" charset="2"/>
              <a:buChar char="q"/>
              <a:defRPr sz="28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Ø"/>
              <a:defRPr sz="2400">
                <a:solidFill>
                  <a:srgbClr val="FF33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EMPLOYEE</a:t>
            </a:r>
            <a:endParaRPr lang="en-US" altLang="en-US" sz="2400" b="0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xmlns="" id="{65A62FE7-9CD4-109E-0485-7ED682BC6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060" y="3701997"/>
            <a:ext cx="2286000" cy="1219200"/>
          </a:xfrm>
          <a:prstGeom prst="flowChartDecision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SzPct val="69000"/>
              <a:buFont typeface="Wingdings" panose="05000000000000000000" pitchFamily="2" charset="2"/>
              <a:buChar char="q"/>
              <a:defRPr sz="28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Ø"/>
              <a:defRPr sz="2400">
                <a:solidFill>
                  <a:srgbClr val="FF33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SUPERVISES</a:t>
            </a: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xmlns="" id="{84292647-F099-1AED-D639-ECE17425EA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7860" y="3701997"/>
            <a:ext cx="236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xmlns="" id="{9157DD4C-2725-04AB-0CFF-77BA7361B3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07860" y="4616397"/>
            <a:ext cx="23622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C2076B7-AAD1-4F13-BC6F-79D8B17D6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680" y="5173133"/>
            <a:ext cx="2971800" cy="914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SzPct val="69000"/>
              <a:buFont typeface="Wingdings" panose="05000000000000000000" pitchFamily="2" charset="2"/>
              <a:buChar char="q"/>
              <a:defRPr sz="28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Ø"/>
              <a:defRPr sz="2400">
                <a:solidFill>
                  <a:srgbClr val="FF33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PERSON</a:t>
            </a:r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xmlns="" id="{10819177-B437-47A3-67F7-48ABDB476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480" y="5020733"/>
            <a:ext cx="2286000" cy="1219200"/>
          </a:xfrm>
          <a:prstGeom prst="flowChartDecision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80000"/>
              </a:lnSpc>
              <a:spcBef>
                <a:spcPct val="20000"/>
              </a:spcBef>
              <a:buSzPct val="69000"/>
              <a:buFont typeface="Wingdings" panose="05000000000000000000" pitchFamily="2" charset="2"/>
              <a:buChar char="q"/>
              <a:defRPr sz="28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Ø"/>
              <a:defRPr sz="2400">
                <a:solidFill>
                  <a:srgbClr val="FF33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MARRY</a:t>
            </a:r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xmlns="" id="{B4937550-05A0-BBAB-74DE-EE377F9745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3480" y="5020733"/>
            <a:ext cx="26670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xmlns="" id="{8F4334FA-A840-60F1-1749-DA86CC6D78E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33480" y="5935133"/>
            <a:ext cx="26670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7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738FAAFC-7B17-FA8D-953F-5DFF8BC5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ar-JO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665ABD1A-724A-C2E2-2375-A38F31DD7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Relationship Model (ER)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 design process steps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What is an Entity?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Types of Attributes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Keys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Cardinality Ratio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Participation Constraints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Weak Entity Types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Alternative Notation for ER Diagrams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 Database Application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421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775CF1-1C96-3D61-5B71-06ABE2AE9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Cardinality Ratio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14A026-A6BB-DCEC-FDCB-9B37954B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Specifies the 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number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of </a:t>
            </a:r>
            <a:r>
              <a:rPr kumimoji="0" lang="en-US" sz="2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 instances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that an entity can participate in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Common cardinality ratios for </a:t>
            </a:r>
            <a:r>
              <a:rPr kumimoji="0" lang="en-US" sz="2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binary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relationship types are: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1:1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1:N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and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M:N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064285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43755D-7097-49AD-ADD9-C85D26549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Cardinality Ratio (1:N)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0F96B6-78E4-A5E5-6368-F6EC5DF19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>
                <a:latin typeface="Times New Roman" panose="02020603050405020304" pitchFamily="18" charset="0"/>
              </a:rPr>
              <a:t>An employee works for </a:t>
            </a:r>
            <a:r>
              <a: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one</a:t>
            </a:r>
            <a:r>
              <a:rPr lang="en-US" altLang="en-US" sz="1800" dirty="0">
                <a:latin typeface="Times New Roman" panose="02020603050405020304" pitchFamily="18" charset="0"/>
              </a:rPr>
              <a:t> company, and a company has </a:t>
            </a:r>
            <a:r>
              <a: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many</a:t>
            </a:r>
            <a:r>
              <a:rPr lang="en-US" altLang="en-US" sz="1800" dirty="0">
                <a:latin typeface="Times New Roman" panose="02020603050405020304" pitchFamily="18" charset="0"/>
              </a:rPr>
              <a:t> employees working for it.</a:t>
            </a:r>
          </a:p>
          <a:p>
            <a:endParaRPr lang="en-US" dirty="0"/>
          </a:p>
          <a:p>
            <a:endParaRPr lang="ar-JO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945684A-5F92-BCDE-9E05-2BCADD5B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033" y="3591395"/>
            <a:ext cx="2362200" cy="8382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>
                <a:latin typeface="Times New Roman" panose="02020603050405020304" pitchFamily="18" charset="0"/>
              </a:rPr>
              <a:t>EMPLOYEE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A926C238-3C00-8FAE-E2BD-94CEBD327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433" y="3286595"/>
            <a:ext cx="2209800" cy="1447800"/>
          </a:xfrm>
          <a:prstGeom prst="flowChartDecision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sz="2000" dirty="0">
                <a:latin typeface="Times New Roman" panose="02020603050405020304" pitchFamily="18" charset="0"/>
              </a:rPr>
              <a:t>WORKS-FOR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64C5FBDC-AD1A-1D4A-9515-E45DB60FD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6433" y="3515195"/>
            <a:ext cx="2133600" cy="8382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dirty="0">
                <a:latin typeface="Times New Roman" panose="02020603050405020304" pitchFamily="18" charset="0"/>
              </a:rPr>
              <a:t>COMPANY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xmlns="" id="{A7ECFA0C-F523-EF91-2653-68F898A510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60233" y="3995605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xmlns="" id="{BEC3C251-7367-B0A2-1B7C-621D24231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8233" y="3995605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xmlns="" id="{19161034-5358-8060-CABC-5BFC996C4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2633" y="3438995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N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E6896549-8838-7AE2-C4FD-1B0465D0B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0633" y="3438995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64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710B77-1A77-4148-F66B-8F310A93F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Cardinality Ratio (1:1)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14859D-9F39-FC96-53BF-B8455EA08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 department has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one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manager, and a manager manages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one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department.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9C66ACE0-F01A-D317-8A3A-2043C32BB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5557" y="3642858"/>
            <a:ext cx="2743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>
                <a:latin typeface="Times New Roman" panose="02020603050405020304" pitchFamily="18" charset="0"/>
              </a:rPr>
              <a:t>DEPARTMENT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EB5A308A-E12A-791C-154C-693F2C284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5427" y="3338058"/>
            <a:ext cx="2209800" cy="1447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>
                <a:latin typeface="Times New Roman" panose="02020603050405020304" pitchFamily="18" charset="0"/>
              </a:rPr>
              <a:t>HAS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A99AD5E8-FCC4-AC6F-259E-23DF0D1D7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2917" y="3566658"/>
            <a:ext cx="21336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dirty="0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xmlns="" id="{7F1F1019-644B-62F1-6870-7DB598207D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38247" y="4068528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xmlns="" id="{0FF86D40-3434-8518-FC5A-DC12EC31E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4717" y="4059386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xmlns="" id="{6B21D9FF-6B2A-7E0A-11B6-E9D23128B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9627" y="3490458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CC261F74-E5CF-C172-0557-8A3F2D015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7627" y="3490458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411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12FC91-6092-9094-E130-5B50B4F63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Cardinality Ratio (N:M)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C75CCC-BAC2-5EAA-FB3A-0253ECA4C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An employee works on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many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projects, and a project has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many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employees working on it.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A053D26F-D137-C757-E8A2-E6D1F9D7D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480" y="3842038"/>
            <a:ext cx="2362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>
                <a:latin typeface="Times New Roman" panose="02020603050405020304" pitchFamily="18" charset="0"/>
              </a:rPr>
              <a:t>EMPLOYEE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BE44D50D-B264-03BE-8B94-347C32B59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1370" y="3568768"/>
            <a:ext cx="2209800" cy="1447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sz="2000">
                <a:latin typeface="Times New Roman" panose="02020603050405020304" pitchFamily="18" charset="0"/>
              </a:rPr>
              <a:t>WORKS-ON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9D05D4A2-9971-1E4C-26DA-5D5222617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350" y="3744817"/>
            <a:ext cx="21336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>
                <a:latin typeface="Times New Roman" panose="02020603050405020304" pitchFamily="18" charset="0"/>
              </a:rPr>
              <a:t>PROJECT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xmlns="" id="{93AA6CD2-F2D6-D00C-D9F7-E32E4498BF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03680" y="4299238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xmlns="" id="{7B2C1005-1D0E-4F97-3691-E8A5E8D04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0150" y="4278217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xmlns="" id="{82792C18-F210-F6C7-ED9D-752398BBF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570" y="3721168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M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7A64754D-0C08-7935-C630-9AEA7187A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570" y="3721168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N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561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36D819-D05A-3ECA-FF69-D95C2653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Participation Constraints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367BCB-3FD6-E562-3AD7-4658AE358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Specifies whether the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existence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of an entity depends on its being related to another entity via the relationship type.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There is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Total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and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participation.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77171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CD456-FA78-AA68-A5DA-7B17EF50A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Total Participation</a:t>
            </a:r>
            <a:endParaRPr lang="ar-J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5C6B2584-D7D0-A5C1-984E-17174E9CE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9415" y="4682975"/>
            <a:ext cx="8266386" cy="1209450"/>
          </a:xfrm>
        </p:spPr>
        <p:txBody>
          <a:bodyPr>
            <a:normAutofit fontScale="92500"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</a:rPr>
              <a:t>Every employee </a:t>
            </a:r>
            <a:r>
              <a:rPr lang="en-US" altLang="en-US" sz="24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MUST</a:t>
            </a:r>
            <a:r>
              <a:rPr lang="en-US" altLang="en-US" sz="2400" dirty="0">
                <a:latin typeface="Times New Roman" panose="02020603050405020304" pitchFamily="18" charset="0"/>
              </a:rPr>
              <a:t> be related to a department via WORKS-FOR relationship.</a:t>
            </a:r>
            <a:r>
              <a:rPr lang="en-US" altLang="en-US" sz="2800" dirty="0">
                <a:latin typeface="Times New Roman" panose="02020603050405020304" pitchFamily="18" charset="0"/>
              </a:rPr>
              <a:t> A department </a:t>
            </a:r>
            <a:r>
              <a:rPr lang="en-US" altLang="en-US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must have </a:t>
            </a:r>
            <a:r>
              <a:rPr lang="en-US" altLang="en-US" sz="2800" dirty="0">
                <a:latin typeface="Times New Roman" panose="02020603050405020304" pitchFamily="18" charset="0"/>
              </a:rPr>
              <a:t>at least one employee.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B7D4F05F-2F86-3E9F-68D4-1122DE4E5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068" y="2497584"/>
            <a:ext cx="2362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sz="2400">
                <a:latin typeface="Times New Roman" panose="02020603050405020304" pitchFamily="18" charset="0"/>
              </a:rPr>
              <a:t>EMPLOYEE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xmlns="" id="{7A501105-BAC9-93EA-F1DA-FE459A994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6468" y="2192784"/>
            <a:ext cx="2209800" cy="1447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sz="2000">
                <a:latin typeface="Times New Roman" panose="02020603050405020304" pitchFamily="18" charset="0"/>
              </a:rPr>
              <a:t>WORKS-FOR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34E4AF7-6D64-3F54-5597-27F29812A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4468" y="2421384"/>
            <a:ext cx="2514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rtl="1"/>
            <a:r>
              <a:rPr lang="en-US" altLang="en-US" sz="2400">
                <a:latin typeface="Times New Roman" panose="02020603050405020304" pitchFamily="18" charset="0"/>
              </a:rPr>
              <a:t>DEPARTMENT</a:t>
            </a:r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xmlns="" id="{A9906D01-F861-7B0A-CED9-B4584ECAF2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28268" y="2878584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xmlns="" id="{85220070-0265-B5B5-9358-171A0C96D7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6268" y="2878584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xmlns="" id="{485B8359-FFF6-A167-926E-92122ED60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0668" y="2345184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N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0E7D9684-0A8A-88C7-EFC0-BECBC21AB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8668" y="2345184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xmlns="" id="{C70BA5D1-CA0B-9997-3F53-77E7D0ED3C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28268" y="3000821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xmlns="" id="{BE551101-2A56-40E8-16A9-556CC0D9EE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6268" y="3000821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xmlns="" id="{FD23072C-600A-2D12-F98E-9F53116E85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61667" y="3009964"/>
            <a:ext cx="7885" cy="63062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xmlns="" id="{6B39507B-7FBB-5046-1B03-FF670C17E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212" y="3640584"/>
            <a:ext cx="2665413" cy="510778"/>
          </a:xfrm>
          <a:prstGeom prst="wedgeRoundRectCallout">
            <a:avLst>
              <a:gd name="adj1" fmla="val 13885"/>
              <a:gd name="adj2" fmla="val 163317"/>
              <a:gd name="adj3" fmla="val 16667"/>
            </a:avLst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0" dirty="0">
                <a:latin typeface="Times New Roman" pitchFamily="18" charset="0"/>
              </a:rPr>
              <a:t>Total participation</a:t>
            </a:r>
            <a:r>
              <a:rPr lang="en-US" sz="2400" b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387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9F5D01-0429-3F95-AC8E-1F73BCCEA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Partial Participation</a:t>
            </a:r>
            <a:endParaRPr lang="ar-J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F76E9B2C-06FF-79E7-EE5F-313889F3E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4689" y="4656593"/>
            <a:ext cx="7886700" cy="774645"/>
          </a:xfrm>
        </p:spPr>
        <p:txBody>
          <a:bodyPr/>
          <a:lstStyle/>
          <a:p>
            <a:r>
              <a:rPr lang="en-US" altLang="en-US" sz="2400" dirty="0">
                <a:latin typeface="Times New Roman" panose="02020603050405020304" pitchFamily="18" charset="0"/>
              </a:rPr>
              <a:t>A person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MAY Buy </a:t>
            </a:r>
            <a:r>
              <a:rPr lang="en-US" altLang="en-US" sz="2400" dirty="0">
                <a:latin typeface="Times New Roman" panose="02020603050405020304" pitchFamily="18" charset="0"/>
              </a:rPr>
              <a:t>a car and car 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</a:rPr>
              <a:t>may be bought</a:t>
            </a:r>
            <a:r>
              <a:rPr lang="en-US" altLang="en-US" sz="2400" dirty="0">
                <a:latin typeface="Times New Roman" panose="02020603050405020304" pitchFamily="18" charset="0"/>
              </a:rPr>
              <a:t> by a person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C03770A-8D73-E849-3B5F-696BAE1B4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2321" y="2688366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ar-JO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1E7E6CDB-2705-8151-5AD3-121440295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287" y="2541989"/>
            <a:ext cx="2362200" cy="588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PERSON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xmlns="" id="{8A5412E9-5A63-0D6A-3F9E-CCA39F0F1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875" y="2331854"/>
            <a:ext cx="2663825" cy="1161633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BUYS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54C5C84F-5EB7-316F-6D0A-0CBAAB677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9087" y="2618189"/>
            <a:ext cx="2209800" cy="588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CAR</a:t>
            </a:r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xmlns="" id="{6FA6EE34-3B12-9248-5597-E8BD147DB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90487" y="2918226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xmlns="" id="{FB1AB712-C34B-CDD8-95A4-04B3FA62B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3287" y="2918226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72628ACD-2411-423F-2BD9-435B276F9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087" y="2264176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xmlns="" id="{3EEFFFA6-3D54-E122-0FC1-D4EE8F74D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487" y="2226076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N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xmlns="" id="{6A0DCBD3-5B05-2370-EADC-3C8B2AA46A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77536" y="2953479"/>
            <a:ext cx="7885" cy="63062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xmlns="" id="{D6145350-9717-9B5A-9102-9FDAF8EA2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081" y="3379788"/>
            <a:ext cx="2665413" cy="919401"/>
          </a:xfrm>
          <a:prstGeom prst="wedgeRoundRectCallout">
            <a:avLst>
              <a:gd name="adj1" fmla="val 1661"/>
              <a:gd name="adj2" fmla="val 99299"/>
              <a:gd name="adj3" fmla="val 16667"/>
            </a:avLst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0" dirty="0">
                <a:latin typeface="Times New Roman" pitchFamily="18" charset="0"/>
              </a:rPr>
              <a:t>Partial Participation</a:t>
            </a:r>
            <a:r>
              <a:rPr lang="en-US" sz="2400" b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5492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BC5827-1932-77C3-C03E-392D8A1A7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Total &amp; Partial Participation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5B9C61-57E8-C63F-8215-CBF68ADAC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 professor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may manage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a department (</a:t>
            </a: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partial participation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), but a department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must be managed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by a professor (</a:t>
            </a: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total participation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BB5C752D-A3B4-3524-98E2-C2ADAF305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860" y="3918726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ar-JO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F61EF352-253A-6DE6-2AA7-2D1F62F6E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3360" y="3652026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ar-JO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CDE87A7-B9D1-8BCA-1D52-7FDAA31B0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646" y="3993776"/>
            <a:ext cx="23622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PROFESSOR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C9E26C05-DB9E-7123-9DB9-2EF0518A2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056" y="3984854"/>
            <a:ext cx="2819400" cy="528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DEPARTMENT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xmlns="" id="{2E2A7D87-317C-F2E8-7AAD-7356D4D809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65846" y="4298576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xmlns="" id="{46C601D2-60C5-1012-0DBC-B4E089C38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4456" y="4364266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D53B8251-FB1D-7E33-965F-F061BEC65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9626" y="3494536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xmlns="" id="{DC1D41C3-8A90-61E2-93A0-B6B15510F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1426" y="3494536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xmlns="" id="{02D26A83-2D61-9B19-6A38-C07396C9F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626" y="3774958"/>
            <a:ext cx="2133600" cy="1039356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ar-JO" altLang="en-US"/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xmlns="" id="{D7134A38-DA01-AE3D-EFD5-30D7FDDEA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826" y="4056660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MANAGES</a:t>
            </a:r>
            <a:endParaRPr lang="en-US" altLang="en-US" sz="2000" b="0" dirty="0">
              <a:latin typeface="Times New Roman" panose="02020603050405020304" pitchFamily="18" charset="0"/>
            </a:endParaRPr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xmlns="" id="{67726476-6B90-72D1-7302-3071FAC3A3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14456" y="4211866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08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594A5B-982D-FB6E-8029-AE3CF153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Attributes of Relationship Types</a:t>
            </a:r>
            <a:endParaRPr lang="ar-J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C3F90DA-D3DD-8C4A-7462-9100ABAC2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992" y="4843505"/>
            <a:ext cx="7886700" cy="614365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>
                <a:latin typeface="Times New Roman" panose="02020603050405020304" pitchFamily="18" charset="0"/>
              </a:rPr>
              <a:t>We may keep a </a:t>
            </a:r>
            <a:r>
              <a:rPr lang="en-US" altLang="en-US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start date</a:t>
            </a:r>
            <a:r>
              <a:rPr lang="en-US" altLang="en-US" dirty="0">
                <a:latin typeface="Times New Roman" panose="02020603050405020304" pitchFamily="18" charset="0"/>
              </a:rPr>
              <a:t> attribute to record for each employee the date he/she started </a:t>
            </a:r>
            <a:r>
              <a:rPr lang="en-US" altLang="en-US" i="1" dirty="0">
                <a:latin typeface="Times New Roman" panose="02020603050405020304" pitchFamily="18" charset="0"/>
              </a:rPr>
              <a:t>work for</a:t>
            </a:r>
            <a:r>
              <a:rPr lang="en-US" altLang="en-US" dirty="0">
                <a:latin typeface="Times New Roman" panose="02020603050405020304" pitchFamily="18" charset="0"/>
              </a:rPr>
              <a:t> a certain department. 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BCD2F1C-46A0-A8F4-D775-C25786519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992" y="2557508"/>
            <a:ext cx="1905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rtl="1"/>
            <a:r>
              <a:rPr lang="en-US" altLang="en-US" sz="2400">
                <a:latin typeface="Times New Roman" panose="02020603050405020304" pitchFamily="18" charset="0"/>
              </a:rPr>
              <a:t>EMPLOYEE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B873DB-15CC-ED85-40FB-F115468CC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992" y="2557508"/>
            <a:ext cx="2286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rtl="1"/>
            <a:r>
              <a:rPr lang="en-US" altLang="en-US" sz="2400">
                <a:latin typeface="Times New Roman" panose="02020603050405020304" pitchFamily="18" charset="0"/>
              </a:rPr>
              <a:t>DEPARTMENT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0EC034EF-9C28-FA27-4D2F-8E8999FBB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392" y="2252708"/>
            <a:ext cx="2286000" cy="1447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rtl="1"/>
            <a:r>
              <a:rPr lang="en-US" altLang="en-US" sz="2400">
                <a:latin typeface="Times New Roman" panose="02020603050405020304" pitchFamily="18" charset="0"/>
              </a:rPr>
              <a:t>Works-for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xmlns="" id="{D2C19BD3-E56B-BA1D-E234-988077B2B8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9992" y="3014708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xmlns="" id="{60F7090A-F130-3FAD-C0CC-FC91AC024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0392" y="2938508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CCF226DC-A03E-DCB6-F6A5-3B10F4F90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2792" y="240510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xmlns="" id="{EC515FBC-FD4D-B2B7-3375-1826AA4B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592" y="2405108"/>
            <a:ext cx="47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N</a:t>
            </a:r>
            <a:r>
              <a:rPr lang="en-US" altLang="en-US" sz="2400" b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62F06384-5F71-E5B6-B83D-160364E99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1792" y="4081508"/>
            <a:ext cx="19812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rtl="1"/>
            <a:r>
              <a:rPr lang="en-US" altLang="en-US" sz="2400">
                <a:latin typeface="Times New Roman" panose="02020603050405020304" pitchFamily="18" charset="0"/>
              </a:rPr>
              <a:t>Start-Date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xmlns="" id="{5FBF3FAE-9D1C-2914-A2DC-85C9739D3F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8592" y="3395708"/>
            <a:ext cx="129540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xmlns="" id="{92DA28D1-940C-7ECF-0259-3A7931CA3E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69992" y="3090908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xmlns="" id="{B55A31F4-33C4-6E37-8054-E0B607F293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0392" y="3014708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00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675438-D79A-0AAE-9A0E-2FE457338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Weak Entity Type </a:t>
            </a:r>
            <a:endParaRPr lang="ar-JO" dirty="0"/>
          </a:p>
        </p:txBody>
      </p:sp>
      <p:pic>
        <p:nvPicPr>
          <p:cNvPr id="4" name="Content Placeholder 34">
            <a:extLst>
              <a:ext uri="{FF2B5EF4-FFF2-40B4-BE49-F238E27FC236}">
                <a16:creationId xmlns:a16="http://schemas.microsoft.com/office/drawing/2014/main" xmlns="" id="{03A7BBEA-F5E4-CF07-910E-85031F0D0B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3386" y="2569471"/>
            <a:ext cx="8505228" cy="379438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71315E7-978F-34ED-1982-500ACD8AAE72}"/>
              </a:ext>
            </a:extLst>
          </p:cNvPr>
          <p:cNvSpPr/>
          <p:nvPr/>
        </p:nvSpPr>
        <p:spPr>
          <a:xfrm>
            <a:off x="1097280" y="2178117"/>
            <a:ext cx="7191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rgbClr val="FF0000"/>
                </a:solidFill>
              </a:rPr>
              <a:t>weak entity type</a:t>
            </a:r>
            <a:r>
              <a:rPr lang="en-US" altLang="en-US" dirty="0"/>
              <a:t> is an entity which does not have any </a:t>
            </a:r>
            <a:r>
              <a:rPr lang="en-US" altLang="en-US" dirty="0">
                <a:solidFill>
                  <a:schemeClr val="accent1"/>
                </a:solidFill>
              </a:rPr>
              <a:t>key</a:t>
            </a:r>
            <a:r>
              <a:rPr lang="en-US" altLang="en-US" dirty="0"/>
              <a:t> attributes: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23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62F514-3459-64FE-7738-3C94495A0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Entity Relationship Model (ER)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CE86B1-6B99-962A-2FB7-E37BF27AE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ER model was proposed by 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Peter Chen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in 1976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ER model has become the standard tool for </a:t>
            </a: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conceptual schema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design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ER model consists of three basic constructs: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entities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attributes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and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relationships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ER model is considering as high level conceptual data model.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There is a diagram is close to ER diagram and it is called class diagram.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62020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E8CD2A-7A27-1F1A-AA61-6D7DDD092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Weak Entity Types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 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B03851-D838-D8AD-9D90-64F34309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weak entity type always has a 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total participation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with its identifying entity type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Weak entity type has a 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partial key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i.e. this key is enough to identify its extension within the scope of its identifying entity type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 the previous example, the 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first name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is enough to identify kids within a single family, but is not enough to identify entities as stand alone entities (two families may use identical names for their kids)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689644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618674-83AC-CA50-101E-A548B15E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Wrapping 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</a:b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Weak Entity Type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36FCB5-A22B-AB81-53B7-BAF2BE616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type that DO NOT have a key attributes of their own called Weak Entity Type.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 contrast regular entity type that have key attribute is called Strong Entity Type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Entities belonging to a weak entity type are identified by being related to a specific entity from another entity type that called </a:t>
            </a:r>
            <a:r>
              <a:rPr kumimoji="0" lang="en-US" sz="167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identifying</a:t>
            </a: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OR </a:t>
            </a:r>
            <a:r>
              <a:rPr kumimoji="0" lang="en-US" sz="167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owner entity type</a:t>
            </a: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called the relationship of the weak entity type identifying relation of the weak entity type.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Weak entity type always has total participation.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Weak entity type normally has partial key.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Partial key is the attribute that can uniquely identify weak entities that are related to the same owner entity.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There are two ways to solve key issue for weak entity type: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Either we select one attribute from the weak entity type and make it as a key. OR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67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Create a composite key that made up from all attributes in the weak entity type.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310234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C51044-D85B-6F23-97FF-A943DB0A2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ER Diagram Notations</a:t>
            </a:r>
            <a:endParaRPr lang="ar-JO" dirty="0"/>
          </a:p>
        </p:txBody>
      </p:sp>
      <p:pic>
        <p:nvPicPr>
          <p:cNvPr id="4" name="Content Placeholder 25">
            <a:extLst>
              <a:ext uri="{FF2B5EF4-FFF2-40B4-BE49-F238E27FC236}">
                <a16:creationId xmlns:a16="http://schemas.microsoft.com/office/drawing/2014/main" xmlns="" id="{99C1AE23-BDE1-A4B2-52AF-18B4532B30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41940" y="2552006"/>
            <a:ext cx="3086975" cy="3205163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xmlns="" id="{C34E82D1-1A8E-014B-1741-88343C779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039" y="2439019"/>
            <a:ext cx="2771009" cy="3205163"/>
          </a:xfrm>
          <a:prstGeom prst="rect">
            <a:avLst/>
          </a:prstGeom>
        </p:spPr>
      </p:pic>
      <p:sp>
        <p:nvSpPr>
          <p:cNvPr id="6" name="Rounded Rectangle 28">
            <a:extLst>
              <a:ext uri="{FF2B5EF4-FFF2-40B4-BE49-F238E27FC236}">
                <a16:creationId xmlns:a16="http://schemas.microsoft.com/office/drawing/2014/main" xmlns="" id="{4861B3DB-F259-BC28-47F6-A09D4D4DB7C0}"/>
              </a:ext>
            </a:extLst>
          </p:cNvPr>
          <p:cNvSpPr/>
          <p:nvPr/>
        </p:nvSpPr>
        <p:spPr>
          <a:xfrm>
            <a:off x="1384916" y="2409624"/>
            <a:ext cx="3062232" cy="3347545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xmlns="" id="{E12F8909-5833-7DF7-FAE9-EDFED158F4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138" y="2552006"/>
            <a:ext cx="2400317" cy="2979191"/>
          </a:xfrm>
          <a:prstGeom prst="rect">
            <a:avLst/>
          </a:prstGeom>
        </p:spPr>
      </p:pic>
      <p:sp>
        <p:nvSpPr>
          <p:cNvPr id="8" name="Rounded Rectangle 29">
            <a:extLst>
              <a:ext uri="{FF2B5EF4-FFF2-40B4-BE49-F238E27FC236}">
                <a16:creationId xmlns:a16="http://schemas.microsoft.com/office/drawing/2014/main" xmlns="" id="{78A87C43-9319-6304-9A99-6BA4340A32CB}"/>
              </a:ext>
            </a:extLst>
          </p:cNvPr>
          <p:cNvSpPr/>
          <p:nvPr/>
        </p:nvSpPr>
        <p:spPr>
          <a:xfrm>
            <a:off x="4447148" y="2409623"/>
            <a:ext cx="3062232" cy="3347545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30">
            <a:extLst>
              <a:ext uri="{FF2B5EF4-FFF2-40B4-BE49-F238E27FC236}">
                <a16:creationId xmlns:a16="http://schemas.microsoft.com/office/drawing/2014/main" xmlns="" id="{0F8D6EBB-C15F-02C6-7C8F-2F79BBF97F06}"/>
              </a:ext>
            </a:extLst>
          </p:cNvPr>
          <p:cNvSpPr/>
          <p:nvPr/>
        </p:nvSpPr>
        <p:spPr>
          <a:xfrm>
            <a:off x="7509379" y="2439019"/>
            <a:ext cx="2994791" cy="3347545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702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DEAF77-5C73-0944-AA3C-1B336282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ER Diagrams Notation Rules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CDF468-C74C-51E2-A6C7-B2C66DE37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Types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singular name, capital letters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 Types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usually singular verbs, capital letters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Attribute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nouns, capitalized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Role names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are in lowercase letters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ER diagrams are drawn such that they are readable from left to right and top to bottom (Except weak entity types)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404787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158CD0-E1E0-979D-BAD5-0F3B50236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Role of an Entity Set (1)</a:t>
            </a:r>
            <a:endParaRPr lang="ar-JO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xmlns="" id="{0CC7FB1B-4366-A09F-004A-538FFF2A4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813" y="2091244"/>
            <a:ext cx="9845334" cy="3205162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n-US" sz="2000" b="1" dirty="0"/>
              <a:t>Definition: The </a:t>
            </a:r>
            <a:r>
              <a:rPr lang="en-US" sz="2000" b="1" dirty="0">
                <a:solidFill>
                  <a:schemeClr val="accent1"/>
                </a:solidFill>
              </a:rPr>
              <a:t>role</a:t>
            </a:r>
            <a:r>
              <a:rPr lang="en-US" sz="2000" b="1" dirty="0"/>
              <a:t> of an entity set in a relationship is the function it performs in the relationship.</a:t>
            </a:r>
          </a:p>
          <a:p>
            <a:pPr>
              <a:buNone/>
              <a:defRPr/>
            </a:pPr>
            <a:r>
              <a:rPr lang="en-US" sz="2000" b="1" dirty="0"/>
              <a:t>Case 1: Role can be determined from properly chosen names.</a:t>
            </a:r>
          </a:p>
          <a:p>
            <a:endParaRPr lang="en-US" sz="20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79AD411-912C-93AB-E192-C2C9F82EF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850" y="4140733"/>
            <a:ext cx="10955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000" dirty="0">
                <a:latin typeface="Times New Roman" panose="02020603050405020304" pitchFamily="18" charset="0"/>
              </a:rPr>
              <a:t> TAKES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8A89C1C-B860-6EAC-3932-1E974D2CD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450" y="4841664"/>
            <a:ext cx="18806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xmlns="" id="{5CBC7195-9ABA-C8FD-14A9-77ACE0049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493" y="3845488"/>
            <a:ext cx="2286000" cy="9906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902573-AD77-3498-210B-6C9314D62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893" y="4759888"/>
            <a:ext cx="20574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xmlns="" id="{203FAD4E-4121-31F4-C2F1-30F85D875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8293" y="55218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xmlns="" id="{15A531F6-F60D-436B-0D80-10E8270B6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8293" y="4150288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9691B0A-3846-7ED1-1BAD-4A635B5FA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893" y="4836088"/>
            <a:ext cx="18950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2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95656A9-9F2F-3008-0994-4E7093760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3093" y="4836088"/>
            <a:ext cx="18288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xmlns="" id="{381A3C51-29AC-3AA2-B4F0-C4B54F6B9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8293" y="4378888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xmlns="" id="{8EA413F1-45CD-D34C-1E1D-88B81D81A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2493" y="4378888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AF8412F-E558-1D86-F103-CD5931B20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6093" y="5521888"/>
            <a:ext cx="13774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000" dirty="0">
                <a:latin typeface="Times New Roman" panose="02020603050405020304" pitchFamily="18" charset="0"/>
              </a:rPr>
              <a:t>IS_TA_OF</a:t>
            </a: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xmlns="" id="{42730004-707E-3F14-B2E0-76534B3CC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493" y="5217088"/>
            <a:ext cx="3200400" cy="9906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xmlns="" id="{2788AB2D-C073-EDFC-EF54-49710DD53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8293" y="5445688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xmlns="" id="{202FA3F5-8DDD-6E58-AE50-9068581BB4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5893" y="5521888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xmlns="" id="{89469366-C15B-BA73-3F10-ED0A54323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893" y="4226488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xmlns="" id="{0C06CB70-67DD-690B-4843-55C12AB9E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8293" y="55218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079453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FD3AA8-8AD9-5FF6-AC8F-611850A6D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Role of an Entity Set (2)</a:t>
            </a:r>
            <a:endParaRPr lang="ar-J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3D551352-DACB-46B2-87D1-1838D5DFE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28423"/>
            <a:ext cx="7886700" cy="3205162"/>
          </a:xfrm>
        </p:spPr>
        <p:txBody>
          <a:bodyPr>
            <a:normAutofit/>
          </a:bodyPr>
          <a:lstStyle/>
          <a:p>
            <a:r>
              <a:rPr lang="en-US" sz="2800" dirty="0"/>
              <a:t> Case 2: Roles need to be explicitly given.</a:t>
            </a:r>
          </a:p>
          <a:p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B2E4F12-5011-6CF8-D80B-15127622B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399" y="3579167"/>
            <a:ext cx="27294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 dirty="0">
                <a:latin typeface="Times New Roman" panose="02020603050405020304" pitchFamily="18" charset="0"/>
              </a:rPr>
              <a:t>IS_MARRIED_TO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4161FE5-6173-D76D-1FA2-5DE1D0170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2960" y="5553050"/>
            <a:ext cx="20569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600" dirty="0">
                <a:latin typeface="Times New Roman" panose="02020603050405020304" pitchFamily="18" charset="0"/>
              </a:rPr>
              <a:t>PERSON</a:t>
            </a: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xmlns="" id="{0B5C238E-92D0-187D-2A20-72598F638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334" y="3276600"/>
            <a:ext cx="3810000" cy="11430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D7F394A-C018-246F-3657-29A9696D1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534" y="5562600"/>
            <a:ext cx="21336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xmlns="" id="{943A2084-5318-C503-D9C8-06CC7F64F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2334" y="4267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xmlns="" id="{97A20B76-BD67-8F23-0E7C-5BD1B78E3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2534" y="4191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xmlns="" id="{6DA0447E-16A3-E1C1-D229-ADF86C88B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1659" y="4232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xmlns="" id="{AE041FE6-6F15-5A9F-D4EB-A8CAD09E7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534" y="4191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B3BF20F-D1BF-598B-378F-DAB61EA42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1334" y="4800600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000">
                <a:latin typeface="Times New Roman" panose="02020603050405020304" pitchFamily="18" charset="0"/>
              </a:rPr>
              <a:t>wife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1571ADB-2E82-4551-7B52-EE1D298B0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134" y="4800600"/>
            <a:ext cx="1116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000">
                <a:latin typeface="Times New Roman" panose="02020603050405020304" pitchFamily="18" charset="0"/>
              </a:rPr>
              <a:t>husband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D1181B4-FC63-6689-2622-90873B5D7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519" y="3690292"/>
            <a:ext cx="2074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 dirty="0">
                <a:latin typeface="Times New Roman" panose="02020603050405020304" pitchFamily="18" charset="0"/>
              </a:rPr>
              <a:t>SUPERVISES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FEB9AD7-B5CA-5260-F8BA-8102D7EC1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9422" y="5605790"/>
            <a:ext cx="22365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EMPLOYEE</a:t>
            </a:r>
          </a:p>
        </p:txBody>
      </p:sp>
      <p:sp>
        <p:nvSpPr>
          <p:cNvPr id="17" name="AutoShape 16">
            <a:extLst>
              <a:ext uri="{FF2B5EF4-FFF2-40B4-BE49-F238E27FC236}">
                <a16:creationId xmlns:a16="http://schemas.microsoft.com/office/drawing/2014/main" xmlns="" id="{38FA9C2D-0EBB-766F-3DA0-9552C3F26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534" y="3429000"/>
            <a:ext cx="3048000" cy="9906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0252437-6DD8-F0E3-239C-CECDF919F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534" y="5562600"/>
            <a:ext cx="22860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xmlns="" id="{48AA64F6-2703-F132-C1A1-464276695F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3334" y="4191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xmlns="" id="{14EADE39-847A-C0BA-D6B8-46193E486B8B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3534" y="4191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xmlns="" id="{38B69126-12A5-077B-56A4-9996B5BCE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2659" y="4232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xmlns="" id="{94099E5C-3DBC-83D7-3561-996A02EBB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3534" y="41910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7778F4F-3B2A-3AA9-B8D8-24D6FB6B5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2734" y="4800600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supervisor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896A9BDC-220A-7597-BBEE-23C5F241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0134" y="4800600"/>
            <a:ext cx="153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supervisee</a:t>
            </a:r>
          </a:p>
        </p:txBody>
      </p:sp>
    </p:spTree>
    <p:extLst>
      <p:ext uri="{BB962C8B-B14F-4D97-AF65-F5344CB8AC3E}">
        <p14:creationId xmlns:p14="http://schemas.microsoft.com/office/powerpoint/2010/main" val="7604247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6B20A6-F7A3-70AA-FAE1-316B63CE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Attribute of Relationship 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CE86F9-F98E-18A4-0A1A-1427AC929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Where to keep the grade information?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4F7F822-B23E-6F26-11CD-A94C6FF04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935" y="3670156"/>
            <a:ext cx="13746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TAKES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9FD40D-8B19-B86A-0884-2DFC785F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2156" y="3730423"/>
            <a:ext cx="18806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612071F0-C4EB-7616-6195-FA806F3B1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3785" y="3496733"/>
            <a:ext cx="2286000" cy="9906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D81596A3-3070-5192-B85B-DED91E36B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385" y="3649133"/>
            <a:ext cx="21336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9CB8C419-4A49-8C8A-7A78-48C29BC66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785" y="3572933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C8E6ED0A-AB5F-44C2-A5D2-E2E251753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585" y="3572933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064AC447-BAEF-46BE-B7B0-F462BCE91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2067" y="3775845"/>
            <a:ext cx="18950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2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763099DC-8C41-8B1F-A988-08F77D64F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4185" y="3725333"/>
            <a:ext cx="19812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xmlns="" id="{875BD950-7573-5714-66F8-3D2176DF2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7985" y="4030133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xmlns="" id="{6C5E4EEF-841A-54FE-ADCD-868F55BF1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9785" y="403013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4">
            <a:extLst>
              <a:ext uri="{FF2B5EF4-FFF2-40B4-BE49-F238E27FC236}">
                <a16:creationId xmlns:a16="http://schemas.microsoft.com/office/drawing/2014/main" xmlns="" id="{61D367E1-78C8-4935-F8FB-F11A64C61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849" y="5477933"/>
            <a:ext cx="1449771" cy="7620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0">
                <a:latin typeface="Times New Roman" panose="02020603050405020304" pitchFamily="18" charset="0"/>
              </a:rPr>
              <a:t>grade</a:t>
            </a:r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xmlns="" id="{37D8D04F-515F-6820-BEE1-A15B3DC93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06785" y="4487333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68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5224CE-8840-6825-B68B-17FE4835C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Alternative Notation for ER Diagrams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7555E7-095F-9DFE-86E7-76E0C2128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One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in ER model means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zero or one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Many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in ER model means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zero or more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Cardinality constraints make them more precise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E2CF677-97F4-541F-7DCD-1921923E6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555" y="4727946"/>
            <a:ext cx="13746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TAKES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A36E64E-9F8B-62D1-A589-0611EC698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742" y="4651746"/>
            <a:ext cx="18806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E28CEF0C-9ECF-034A-E6A7-FEFE69D6A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742" y="4499346"/>
            <a:ext cx="2286000" cy="9906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BC3110E1-62FD-7122-714A-D2A880F4D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3342" y="4651746"/>
            <a:ext cx="21336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7494430C-4BA4-CB86-31FA-5F4A1695E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5420" y="4412163"/>
            <a:ext cx="84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 dirty="0">
                <a:latin typeface="Times New Roman" panose="02020603050405020304" pitchFamily="18" charset="0"/>
              </a:rPr>
              <a:t>(1, 5)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73EF46AE-67D5-3B41-FA45-73BCAEC62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781" y="4443511"/>
            <a:ext cx="99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 dirty="0">
                <a:latin typeface="Times New Roman" panose="02020603050405020304" pitchFamily="18" charset="0"/>
              </a:rPr>
              <a:t>(5, 60)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29B41A33-01A8-7FD9-4F97-135167066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342" y="4727946"/>
            <a:ext cx="18950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2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A9389897-8852-DC0C-EA34-C2EFAC412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3142" y="4727946"/>
            <a:ext cx="19812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xmlns="" id="{A16E8219-9C90-09E2-B513-F9D49302D3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6942" y="4822539"/>
            <a:ext cx="990600" cy="22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xmlns="" id="{D5321753-9E27-6A8B-0C0E-66B71C4D5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1596" y="4913356"/>
            <a:ext cx="1061545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xmlns="" id="{0B1B68B8-871B-F20F-7A24-20A10FE42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1595" y="5063291"/>
            <a:ext cx="1061545" cy="35475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xmlns="" id="{AB34570B-7F76-912B-F41D-2C76CD999E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6941" y="5015791"/>
            <a:ext cx="813844" cy="808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751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1F854-B61F-D78D-AC84-0D9E8DB0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Alternative Notation for ER Diagrams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AC24A8-AD71-A01E-E5C7-21D5BC3B7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General format: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0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min_card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max_card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Interpretation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Each entity in E may involve between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min_card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max_card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relationships in R.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B028C80-D9D8-5CB3-47AF-43BFDCDA3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025" y="4931870"/>
            <a:ext cx="1085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600">
                <a:latin typeface="Times New Roman" panose="02020603050405020304" pitchFamily="18" charset="0"/>
              </a:rPr>
              <a:t>     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1D613F1-EA40-DF58-4E60-6D992B9A2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8425" y="4855670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600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D994F9AA-F0D3-1750-266B-C2C38A25A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2425" y="4855670"/>
            <a:ext cx="1371600" cy="7620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7BE575B-2E7C-8899-A41B-589474129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025" y="4855670"/>
            <a:ext cx="7620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6025FC7B-BD9B-303F-00E6-EDB68145E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825" y="4627070"/>
            <a:ext cx="37957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200" b="0">
                <a:latin typeface="Times New Roman" panose="02020603050405020304" pitchFamily="18" charset="0"/>
              </a:rPr>
              <a:t>(min_card, max_card)</a:t>
            </a:r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xmlns="" id="{E45326C4-300E-99C8-3058-FDB3DECE7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8025" y="523667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xmlns="" id="{E1F92536-EA89-FC9D-5F97-5BBD318BC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9564025" y="523667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638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DA5379-A569-75C7-0725-23665598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Alternative Notation for ER Diagrams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5C980D-81B9-EAE2-EC84-CDC4475C9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Definition: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every entity in E involves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 least one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relationship in R (i.e.,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min_card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&gt;= 1), E is said to have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Total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Participation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in R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min_card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= 0, E is said to have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Participation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in R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72531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E94988-77F1-ECB1-D5BB-F3D9F020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Data design process steps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A11419-8A4D-C84B-F19A-5FB6F51F9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</a:t>
            </a:r>
            <a:r>
              <a:rPr kumimoji="0" lang="en-US" sz="19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step: requirement collection and analysis.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Interview with DB user to specify data requirements.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Specify functional requirement of application like (data flow diagram, sequence diagram, scenario’s).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2</a:t>
            </a:r>
            <a:r>
              <a:rPr kumimoji="0" lang="en-US" sz="19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nd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step: Create conceptual schema for the DB (AKA: Conceptual Design).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Describe Entity type, relationships, constrains.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 implementation details in the phase.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3</a:t>
            </a:r>
            <a:r>
              <a:rPr kumimoji="0" lang="en-US" sz="19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rd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step: actual implementation of the DB (AKA logical design or data model mapping)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By using commercial DBMS.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It transfers conceptual schema from high level data model into the implementation data model.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4</a:t>
            </a:r>
            <a:r>
              <a:rPr kumimoji="0" lang="en-US" sz="19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step: physical design.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Internal storage structure.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File organization.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Indexes.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Access path.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Physical design parameters.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783306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7CDD0C-50D3-C434-5973-82B10D347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Alternative Notation for ER Diagrams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65B5A8-4E8D-EEA1-9F8A-AF76DA173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Employees has a partial participation.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Departments has a total participation.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437A5C2-449E-5026-C6FF-70CFF6B50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316" y="4223084"/>
            <a:ext cx="17588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 dirty="0">
                <a:latin typeface="Times New Roman" panose="02020603050405020304" pitchFamily="18" charset="0"/>
              </a:rPr>
              <a:t>MANAGES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AD0C57B-B8BD-90B1-5BD3-70B07720C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324" y="4124358"/>
            <a:ext cx="22365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EMPLOYEE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xmlns="" id="{83C88295-8696-521E-398B-23D76AAC3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724" y="3868770"/>
            <a:ext cx="2286000" cy="1219200"/>
          </a:xfrm>
          <a:prstGeom prst="diamond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9B7D704D-F1D9-BC75-2DBD-A353F1635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324" y="4097370"/>
            <a:ext cx="21336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0EF5A6B5-335D-99DF-E195-47D4627D1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9924" y="4021170"/>
            <a:ext cx="84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(0, 1)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11F0C35A-FCC6-A607-2248-E7BAD2C96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1724" y="4021170"/>
            <a:ext cx="76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400">
                <a:latin typeface="Times New Roman" panose="02020603050405020304" pitchFamily="18" charset="0"/>
              </a:rPr>
              <a:t>(1,1)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A18DBB78-35CD-7D9B-D946-3C90E1B9B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674" y="4173570"/>
            <a:ext cx="26973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dirty="0">
                <a:latin typeface="Times New Roman" panose="02020603050405020304" pitchFamily="18" charset="0"/>
              </a:rPr>
              <a:t>DEPARTMENT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B5BBBFD7-A7EC-4E75-5B15-F82A01334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674" y="4173570"/>
            <a:ext cx="2590800" cy="6858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Monospac821 BT" pitchFamily="49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xmlns="" id="{9832E5C2-EE08-E772-7040-7DB91ED25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9924" y="447837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xmlns="" id="{37D82BD4-2668-5FD9-9DAB-CAF490634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1724" y="4478370"/>
            <a:ext cx="742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xmlns="" id="{A57DA492-DB68-87C1-40A3-BB486DA00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8164" y="4567708"/>
            <a:ext cx="9619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179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3FCB964-83AC-0F6E-2CD1-1CEE1BF805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Example </a:t>
            </a:r>
            <a:b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</a:b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Database Application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C31C26FD-9020-9C37-C3F1-2C062FC791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Company Database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625546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58E4A8-02B0-E5BC-7BD0-47F307F60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Steps/Tips to Solve a Scenario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325F98-50C3-EEA8-6679-5D192598F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To solve the ER scenario, you need to follow these step: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Read the whole scenario for the first time and extract only: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type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Attributes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Read the whole scenario for the second time and extract only: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Relationships between Entity types.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Read the whole scenario for the Third time and check the participation (Total &amp; Partial).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Read the whole scenario for the last time and revise everything.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631920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6C0DAE-B98E-1945-9E3C-AEDE5D55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Company Database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(Example)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43BE10-782F-62B2-C5FB-831050FF6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Company database keeps track of a company’s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Employees, Departments, Projects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following are the requirements and specifications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company is organized into departments.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Each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department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has a: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unique name, unique number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particular employee who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manages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the department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keep track of the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start date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when that employee began managing the department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department may have several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locations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349709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605BB2-2AE9-96D2-6741-2CD6BD1C7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Company Database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(Example)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5B60DA-F435-995B-4E76-A9980A1B9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79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department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controls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several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projects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each of which has a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unique name, unique number, and single location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79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store each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employee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’s 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name, social security number, address, salary, sex, and birth date.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79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 employee is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assigned to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one department but may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work on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several projects, which are not necessarily controlled by the same department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79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keep track of the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number of hours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per week that an employee works on each project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79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keep track of the direct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supervisor of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each employee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181788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072896-D295-F6A1-A181-98BC8640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Company Database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(Example)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0C520E-18E1-8079-53DD-EC66EE208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want to keep track of the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dependent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 of each employee for insurance purposes.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We keep each dependent’s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first name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sex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birth date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, and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relationship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to the employee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065886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51BB38C-1C82-3AE3-75C6-ADE7C7380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2597" y="1806517"/>
            <a:ext cx="10058400" cy="581576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Example </a:t>
            </a:r>
            <a:b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</a:b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Database Application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CADAC23C-C8DC-9410-0243-89E7F2D8A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289" y="3429000"/>
            <a:ext cx="10058400" cy="2077374"/>
          </a:xfrm>
        </p:spPr>
        <p:txBody>
          <a:bodyPr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Company Database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anose="020B0503020102020204"/>
                <a:ea typeface="+mn-ea"/>
                <a:cs typeface="+mn-cs"/>
              </a:rPr>
              <a:t>Solution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7949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03_02">
            <a:extLst>
              <a:ext uri="{FF2B5EF4-FFF2-40B4-BE49-F238E27FC236}">
                <a16:creationId xmlns:a16="http://schemas.microsoft.com/office/drawing/2014/main" xmlns="" id="{2E11B57F-A5D5-EAC3-50C0-8D42593DE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5" y="317821"/>
            <a:ext cx="11000509" cy="60376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0987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7F2B333-8DB0-DB86-9870-438C62BAA2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END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6B357DF2-3FEA-C697-97D8-1704E04BB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7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6961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6711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02289A-C1D9-2602-1EDF-E92895804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What is an Entity ?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E746D2-AFA7-DA22-A07D-7E3A0F352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: is a “thing” in the real world with an independent existence,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Entities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are specific objects or things in the mini-world that are represented in the database.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It may be an object with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physical existence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(e.g. person, car, house, employee), or it may be an object with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conceptual existence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 job, course).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42528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DB87CE-989E-0A62-8344-3245C4BBA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Entity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04E38A-B6F3-3169-46E1-C8AAC647A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3875" marR="0" lvl="0" indent="-523875" algn="l" defTabSz="914400" rtl="0" eaLnBrk="1" fontAlgn="base" latinLnBrk="0" hangingPunct="1">
              <a:lnSpc>
                <a:spcPct val="89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Two types of entities:</a:t>
            </a:r>
          </a:p>
          <a:p>
            <a:pPr marL="1025525" marR="0" lvl="1" indent="-3873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CC99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Strong entity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can exist independently (or can uniquely identify itself)</a:t>
            </a:r>
          </a:p>
          <a:p>
            <a:pPr marL="1025525" marR="0" lvl="1" indent="-3873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CC99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Weak entity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existence depends on the existence of other (strong) entity or entities</a:t>
            </a:r>
          </a:p>
          <a:p>
            <a:pPr marL="523875" marR="0" lvl="0" indent="-523875" algn="l" defTabSz="914400" rtl="0" eaLnBrk="1" fontAlgn="base" latinLnBrk="0" hangingPunct="1">
              <a:lnSpc>
                <a:spcPct val="70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/>
              <a:ea typeface="+mn-ea"/>
              <a:cs typeface="+mn-cs"/>
            </a:endParaRPr>
          </a:p>
          <a:p>
            <a:pPr marL="523875" marR="0" lvl="0" indent="-523875" algn="l" defTabSz="914400" rtl="0" eaLnBrk="1" fontAlgn="base" latinLnBrk="0" hangingPunct="1">
              <a:lnSpc>
                <a:spcPct val="70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/>
                <a:ea typeface="+mn-ea"/>
                <a:cs typeface="+mn-cs"/>
              </a:rPr>
              <a:t>Examples: </a:t>
            </a:r>
          </a:p>
          <a:p>
            <a:pPr marL="1025525" marR="0" lvl="1" indent="-3873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employee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is a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strong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entity but the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dependents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of the employee could be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weak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entities</a:t>
            </a:r>
          </a:p>
          <a:p>
            <a:pPr marL="1025525" marR="0" lvl="1" indent="-3873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account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in a bank is a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strong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entity but a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transaction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could be a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week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entity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An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type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defines a set of entities that have the same attributes.</a:t>
            </a:r>
          </a:p>
          <a:p>
            <a:pPr marL="742950" marR="0" lvl="1" indent="-2857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STUDENT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is an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type (Schema).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682625" marR="0" lvl="0" indent="-3873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7961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B22A11-D907-D334-71DF-B2E91AF9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Entity Set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9ADD51-3705-AD31-4F49-2E8899145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An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Entity set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is a collection of entities of the same entity type 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Examples:</a:t>
            </a:r>
          </a:p>
          <a:p>
            <a:pPr marL="742950" marR="0" lvl="1" indent="-2857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Rema, Ali, Amal, Samer, Rana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are entity set of an entity type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STUDENT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662836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11665</TotalTime>
  <Words>2045</Words>
  <Application>Microsoft Office PowerPoint</Application>
  <PresentationFormat>Custom</PresentationFormat>
  <Paragraphs>327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RetrospectVTI</vt:lpstr>
      <vt:lpstr> Database &amp; Database Applications</vt:lpstr>
      <vt:lpstr>Outline</vt:lpstr>
      <vt:lpstr>Entity Relationship Model (ER)</vt:lpstr>
      <vt:lpstr>Data design process steps</vt:lpstr>
      <vt:lpstr>PowerPoint Presentation</vt:lpstr>
      <vt:lpstr>PowerPoint Presentation</vt:lpstr>
      <vt:lpstr>What is an Entity ?</vt:lpstr>
      <vt:lpstr>Entity</vt:lpstr>
      <vt:lpstr>Entity Set</vt:lpstr>
      <vt:lpstr>Attributes</vt:lpstr>
      <vt:lpstr>Types of Attributes</vt:lpstr>
      <vt:lpstr>Simple vs. Composite </vt:lpstr>
      <vt:lpstr>Single-valued vs. Multi-valued</vt:lpstr>
      <vt:lpstr>Stored vs. Derived</vt:lpstr>
      <vt:lpstr>Null Values</vt:lpstr>
      <vt:lpstr>Keys</vt:lpstr>
      <vt:lpstr>Relationship</vt:lpstr>
      <vt:lpstr>Relationship Degree</vt:lpstr>
      <vt:lpstr>Recursive Relationships</vt:lpstr>
      <vt:lpstr>Cardinality Ratio</vt:lpstr>
      <vt:lpstr>Cardinality Ratio (1:N)</vt:lpstr>
      <vt:lpstr>Cardinality Ratio (1:1)</vt:lpstr>
      <vt:lpstr>Cardinality Ratio (N:M)</vt:lpstr>
      <vt:lpstr>Participation Constraints</vt:lpstr>
      <vt:lpstr>Total Participation</vt:lpstr>
      <vt:lpstr>Partial Participation</vt:lpstr>
      <vt:lpstr>Total &amp; Partial Participation</vt:lpstr>
      <vt:lpstr>Attributes of Relationship Types</vt:lpstr>
      <vt:lpstr>Weak Entity Type </vt:lpstr>
      <vt:lpstr>Weak Entity Types </vt:lpstr>
      <vt:lpstr>Wrapping  Weak Entity Type</vt:lpstr>
      <vt:lpstr>ER Diagram Notations</vt:lpstr>
      <vt:lpstr>ER Diagrams Notation Rules</vt:lpstr>
      <vt:lpstr>Role of an Entity Set (1)</vt:lpstr>
      <vt:lpstr>Role of an Entity Set (2)</vt:lpstr>
      <vt:lpstr>Attribute of Relationship </vt:lpstr>
      <vt:lpstr>Alternative Notation for ER Diagrams</vt:lpstr>
      <vt:lpstr>Alternative Notation for ER Diagrams</vt:lpstr>
      <vt:lpstr>Alternative Notation for ER Diagrams</vt:lpstr>
      <vt:lpstr>Alternative Notation for ER Diagrams</vt:lpstr>
      <vt:lpstr>Example  Database Application</vt:lpstr>
      <vt:lpstr>Steps/Tips to Solve a Scenario</vt:lpstr>
      <vt:lpstr>Company Database (Example)</vt:lpstr>
      <vt:lpstr>Company Database (Example)</vt:lpstr>
      <vt:lpstr>Company Database (Example)</vt:lpstr>
      <vt:lpstr>Example  Database Application</vt:lpstr>
      <vt:lpstr>PowerPoint Presentation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&amp; Database Applications</dc:title>
  <dc:creator>Mohammad Al-Oudat</dc:creator>
  <cp:lastModifiedBy>Wafa Bani Mustafa</cp:lastModifiedBy>
  <cp:revision>24</cp:revision>
  <dcterms:created xsi:type="dcterms:W3CDTF">2023-10-07T11:56:16Z</dcterms:created>
  <dcterms:modified xsi:type="dcterms:W3CDTF">2023-11-12T07:47:13Z</dcterms:modified>
</cp:coreProperties>
</file>